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sldIdLst>
    <p:sldId id="256" r:id="rId2"/>
    <p:sldId id="310" r:id="rId3"/>
    <p:sldId id="288" r:id="rId4"/>
    <p:sldId id="289" r:id="rId5"/>
    <p:sldId id="290" r:id="rId6"/>
    <p:sldId id="291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271" r:id="rId16"/>
    <p:sldId id="272" r:id="rId17"/>
    <p:sldId id="273" r:id="rId18"/>
    <p:sldId id="275" r:id="rId19"/>
    <p:sldId id="311" r:id="rId20"/>
    <p:sldId id="280" r:id="rId21"/>
    <p:sldId id="285" r:id="rId22"/>
    <p:sldId id="287" r:id="rId23"/>
    <p:sldId id="267" r:id="rId24"/>
    <p:sldId id="260" r:id="rId25"/>
    <p:sldId id="262" r:id="rId26"/>
    <p:sldId id="263" r:id="rId27"/>
    <p:sldId id="264" r:id="rId28"/>
    <p:sldId id="265" r:id="rId29"/>
    <p:sldId id="266" r:id="rId30"/>
    <p:sldId id="268" r:id="rId31"/>
    <p:sldId id="269" r:id="rId32"/>
    <p:sldId id="306" r:id="rId33"/>
    <p:sldId id="270" r:id="rId34"/>
    <p:sldId id="312" r:id="rId35"/>
    <p:sldId id="257" r:id="rId36"/>
    <p:sldId id="258" r:id="rId37"/>
    <p:sldId id="313" r:id="rId38"/>
    <p:sldId id="315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510880-D08C-2BE7-5CE8-B81FE8AF79A4}" v="110" dt="2019-02-09T16:05:41.9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79" autoAdjust="0"/>
    <p:restoredTop sz="94660"/>
  </p:normalViewPr>
  <p:slideViewPr>
    <p:cSldViewPr snapToGrid="0">
      <p:cViewPr varScale="1">
        <p:scale>
          <a:sx n="83" d="100"/>
          <a:sy n="83" d="100"/>
        </p:scale>
        <p:origin x="84" y="5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one, Veronica J." userId="S::vnoone@ccbcmd.edu::454d045a-0ddc-4b60-b64c-3a4a5651894e" providerId="AD" clId="Web-{46510880-D08C-2BE7-5CE8-B81FE8AF79A4}"/>
    <pc:docChg chg="addSld delSld modSld">
      <pc:chgData name="Noone, Veronica J." userId="S::vnoone@ccbcmd.edu::454d045a-0ddc-4b60-b64c-3a4a5651894e" providerId="AD" clId="Web-{46510880-D08C-2BE7-5CE8-B81FE8AF79A4}" dt="2019-02-09T16:08:45.324" v="549" actId="1076"/>
      <pc:docMkLst>
        <pc:docMk/>
      </pc:docMkLst>
      <pc:sldChg chg="modSp">
        <pc:chgData name="Noone, Veronica J." userId="S::vnoone@ccbcmd.edu::454d045a-0ddc-4b60-b64c-3a4a5651894e" providerId="AD" clId="Web-{46510880-D08C-2BE7-5CE8-B81FE8AF79A4}" dt="2019-02-09T16:02:47.934" v="199" actId="20577"/>
        <pc:sldMkLst>
          <pc:docMk/>
          <pc:sldMk cId="0" sldId="257"/>
        </pc:sldMkLst>
        <pc:spChg chg="mod">
          <ac:chgData name="Noone, Veronica J." userId="S::vnoone@ccbcmd.edu::454d045a-0ddc-4b60-b64c-3a4a5651894e" providerId="AD" clId="Web-{46510880-D08C-2BE7-5CE8-B81FE8AF79A4}" dt="2019-02-09T16:02:47.934" v="199" actId="20577"/>
          <ac:spMkLst>
            <pc:docMk/>
            <pc:sldMk cId="0" sldId="257"/>
            <ac:spMk id="20483" creationId="{00000000-0000-0000-0000-000000000000}"/>
          </ac:spMkLst>
        </pc:spChg>
      </pc:sldChg>
      <pc:sldChg chg="modSp">
        <pc:chgData name="Noone, Veronica J." userId="S::vnoone@ccbcmd.edu::454d045a-0ddc-4b60-b64c-3a4a5651894e" providerId="AD" clId="Web-{46510880-D08C-2BE7-5CE8-B81FE8AF79A4}" dt="2019-02-09T16:05:52.387" v="543" actId="20577"/>
        <pc:sldMkLst>
          <pc:docMk/>
          <pc:sldMk cId="0" sldId="258"/>
        </pc:sldMkLst>
        <pc:spChg chg="mod">
          <ac:chgData name="Noone, Veronica J." userId="S::vnoone@ccbcmd.edu::454d045a-0ddc-4b60-b64c-3a4a5651894e" providerId="AD" clId="Web-{46510880-D08C-2BE7-5CE8-B81FE8AF79A4}" dt="2019-02-09T16:05:52.387" v="543" actId="20577"/>
          <ac:spMkLst>
            <pc:docMk/>
            <pc:sldMk cId="0" sldId="258"/>
            <ac:spMk id="21507" creationId="{00000000-0000-0000-0000-000000000000}"/>
          </ac:spMkLst>
        </pc:spChg>
      </pc:sldChg>
      <pc:sldChg chg="modSp">
        <pc:chgData name="Noone, Veronica J." userId="S::vnoone@ccbcmd.edu::454d045a-0ddc-4b60-b64c-3a4a5651894e" providerId="AD" clId="Web-{46510880-D08C-2BE7-5CE8-B81FE8AF79A4}" dt="2019-02-09T16:00:06.997" v="141" actId="20577"/>
        <pc:sldMkLst>
          <pc:docMk/>
          <pc:sldMk cId="0" sldId="267"/>
        </pc:sldMkLst>
        <pc:spChg chg="mod">
          <ac:chgData name="Noone, Veronica J." userId="S::vnoone@ccbcmd.edu::454d045a-0ddc-4b60-b64c-3a4a5651894e" providerId="AD" clId="Web-{46510880-D08C-2BE7-5CE8-B81FE8AF79A4}" dt="2019-02-09T16:00:06.997" v="141" actId="20577"/>
          <ac:spMkLst>
            <pc:docMk/>
            <pc:sldMk cId="0" sldId="267"/>
            <ac:spMk id="3" creationId="{00000000-0000-0000-0000-000000000000}"/>
          </ac:spMkLst>
        </pc:spChg>
      </pc:sldChg>
      <pc:sldChg chg="modSp">
        <pc:chgData name="Noone, Veronica J." userId="S::vnoone@ccbcmd.edu::454d045a-0ddc-4b60-b64c-3a4a5651894e" providerId="AD" clId="Web-{46510880-D08C-2BE7-5CE8-B81FE8AF79A4}" dt="2019-02-09T16:01:29.012" v="148" actId="20577"/>
        <pc:sldMkLst>
          <pc:docMk/>
          <pc:sldMk cId="0" sldId="270"/>
        </pc:sldMkLst>
        <pc:spChg chg="mod">
          <ac:chgData name="Noone, Veronica J." userId="S::vnoone@ccbcmd.edu::454d045a-0ddc-4b60-b64c-3a4a5651894e" providerId="AD" clId="Web-{46510880-D08C-2BE7-5CE8-B81FE8AF79A4}" dt="2019-02-09T16:01:29.012" v="148" actId="20577"/>
          <ac:spMkLst>
            <pc:docMk/>
            <pc:sldMk cId="0" sldId="270"/>
            <ac:spMk id="33794" creationId="{00000000-0000-0000-0000-000000000000}"/>
          </ac:spMkLst>
        </pc:spChg>
      </pc:sldChg>
      <pc:sldChg chg="modSp">
        <pc:chgData name="Noone, Veronica J." userId="S::vnoone@ccbcmd.edu::454d045a-0ddc-4b60-b64c-3a4a5651894e" providerId="AD" clId="Web-{46510880-D08C-2BE7-5CE8-B81FE8AF79A4}" dt="2019-02-09T15:58:37.622" v="112" actId="20577"/>
        <pc:sldMkLst>
          <pc:docMk/>
          <pc:sldMk cId="0" sldId="272"/>
        </pc:sldMkLst>
        <pc:spChg chg="mod">
          <ac:chgData name="Noone, Veronica J." userId="S::vnoone@ccbcmd.edu::454d045a-0ddc-4b60-b64c-3a4a5651894e" providerId="AD" clId="Web-{46510880-D08C-2BE7-5CE8-B81FE8AF79A4}" dt="2019-02-09T15:58:37.622" v="112" actId="20577"/>
          <ac:spMkLst>
            <pc:docMk/>
            <pc:sldMk cId="0" sldId="272"/>
            <ac:spMk id="35843" creationId="{00000000-0000-0000-0000-000000000000}"/>
          </ac:spMkLst>
        </pc:spChg>
      </pc:sldChg>
      <pc:sldChg chg="modSp">
        <pc:chgData name="Noone, Veronica J." userId="S::vnoone@ccbcmd.edu::454d045a-0ddc-4b60-b64c-3a4a5651894e" providerId="AD" clId="Web-{46510880-D08C-2BE7-5CE8-B81FE8AF79A4}" dt="2019-02-09T15:58:53.450" v="116" actId="20577"/>
        <pc:sldMkLst>
          <pc:docMk/>
          <pc:sldMk cId="0" sldId="273"/>
        </pc:sldMkLst>
        <pc:spChg chg="mod">
          <ac:chgData name="Noone, Veronica J." userId="S::vnoone@ccbcmd.edu::454d045a-0ddc-4b60-b64c-3a4a5651894e" providerId="AD" clId="Web-{46510880-D08C-2BE7-5CE8-B81FE8AF79A4}" dt="2019-02-09T15:58:53.450" v="116" actId="20577"/>
          <ac:spMkLst>
            <pc:docMk/>
            <pc:sldMk cId="0" sldId="273"/>
            <ac:spMk id="36867" creationId="{00000000-0000-0000-0000-000000000000}"/>
          </ac:spMkLst>
        </pc:spChg>
      </pc:sldChg>
      <pc:sldChg chg="modSp">
        <pc:chgData name="Noone, Veronica J." userId="S::vnoone@ccbcmd.edu::454d045a-0ddc-4b60-b64c-3a4a5651894e" providerId="AD" clId="Web-{46510880-D08C-2BE7-5CE8-B81FE8AF79A4}" dt="2019-02-09T15:59:29.153" v="120" actId="20577"/>
        <pc:sldMkLst>
          <pc:docMk/>
          <pc:sldMk cId="0" sldId="285"/>
        </pc:sldMkLst>
        <pc:spChg chg="mod">
          <ac:chgData name="Noone, Veronica J." userId="S::vnoone@ccbcmd.edu::454d045a-0ddc-4b60-b64c-3a4a5651894e" providerId="AD" clId="Web-{46510880-D08C-2BE7-5CE8-B81FE8AF79A4}" dt="2019-02-09T15:59:29.153" v="120" actId="20577"/>
          <ac:spMkLst>
            <pc:docMk/>
            <pc:sldMk cId="0" sldId="285"/>
            <ac:spMk id="49155" creationId="{00000000-0000-0000-0000-000000000000}"/>
          </ac:spMkLst>
        </pc:spChg>
      </pc:sldChg>
      <pc:sldChg chg="modSp">
        <pc:chgData name="Noone, Veronica J." userId="S::vnoone@ccbcmd.edu::454d045a-0ddc-4b60-b64c-3a4a5651894e" providerId="AD" clId="Web-{46510880-D08C-2BE7-5CE8-B81FE8AF79A4}" dt="2019-02-09T16:00:00.919" v="136" actId="20577"/>
        <pc:sldMkLst>
          <pc:docMk/>
          <pc:sldMk cId="0" sldId="287"/>
        </pc:sldMkLst>
        <pc:spChg chg="mod">
          <ac:chgData name="Noone, Veronica J." userId="S::vnoone@ccbcmd.edu::454d045a-0ddc-4b60-b64c-3a4a5651894e" providerId="AD" clId="Web-{46510880-D08C-2BE7-5CE8-B81FE8AF79A4}" dt="2019-02-09T16:00:00.919" v="136" actId="20577"/>
          <ac:spMkLst>
            <pc:docMk/>
            <pc:sldMk cId="0" sldId="287"/>
            <ac:spMk id="51202" creationId="{00000000-0000-0000-0000-000000000000}"/>
          </ac:spMkLst>
        </pc:spChg>
      </pc:sldChg>
      <pc:sldChg chg="modSp">
        <pc:chgData name="Noone, Veronica J." userId="S::vnoone@ccbcmd.edu::454d045a-0ddc-4b60-b64c-3a4a5651894e" providerId="AD" clId="Web-{46510880-D08C-2BE7-5CE8-B81FE8AF79A4}" dt="2019-02-09T15:55:22.138" v="4" actId="20577"/>
        <pc:sldMkLst>
          <pc:docMk/>
          <pc:sldMk cId="0" sldId="289"/>
        </pc:sldMkLst>
        <pc:spChg chg="mod">
          <ac:chgData name="Noone, Veronica J." userId="S::vnoone@ccbcmd.edu::454d045a-0ddc-4b60-b64c-3a4a5651894e" providerId="AD" clId="Web-{46510880-D08C-2BE7-5CE8-B81FE8AF79A4}" dt="2019-02-09T15:55:22.138" v="4" actId="20577"/>
          <ac:spMkLst>
            <pc:docMk/>
            <pc:sldMk cId="0" sldId="289"/>
            <ac:spMk id="53251" creationId="{00000000-0000-0000-0000-000000000000}"/>
          </ac:spMkLst>
        </pc:spChg>
      </pc:sldChg>
      <pc:sldChg chg="modSp addAnim delAnim">
        <pc:chgData name="Noone, Veronica J." userId="S::vnoone@ccbcmd.edu::454d045a-0ddc-4b60-b64c-3a4a5651894e" providerId="AD" clId="Web-{46510880-D08C-2BE7-5CE8-B81FE8AF79A4}" dt="2019-02-09T15:56:08.700" v="26" actId="20577"/>
        <pc:sldMkLst>
          <pc:docMk/>
          <pc:sldMk cId="0" sldId="294"/>
        </pc:sldMkLst>
        <pc:spChg chg="mod">
          <ac:chgData name="Noone, Veronica J." userId="S::vnoone@ccbcmd.edu::454d045a-0ddc-4b60-b64c-3a4a5651894e" providerId="AD" clId="Web-{46510880-D08C-2BE7-5CE8-B81FE8AF79A4}" dt="2019-02-09T15:56:08.700" v="26" actId="20577"/>
          <ac:spMkLst>
            <pc:docMk/>
            <pc:sldMk cId="0" sldId="294"/>
            <ac:spMk id="58371" creationId="{00000000-0000-0000-0000-000000000000}"/>
          </ac:spMkLst>
        </pc:spChg>
      </pc:sldChg>
      <pc:sldChg chg="modSp">
        <pc:chgData name="Noone, Veronica J." userId="S::vnoone@ccbcmd.edu::454d045a-0ddc-4b60-b64c-3a4a5651894e" providerId="AD" clId="Web-{46510880-D08C-2BE7-5CE8-B81FE8AF79A4}" dt="2019-02-09T15:56:18.169" v="35" actId="20577"/>
        <pc:sldMkLst>
          <pc:docMk/>
          <pc:sldMk cId="0" sldId="296"/>
        </pc:sldMkLst>
        <pc:spChg chg="mod">
          <ac:chgData name="Noone, Veronica J." userId="S::vnoone@ccbcmd.edu::454d045a-0ddc-4b60-b64c-3a4a5651894e" providerId="AD" clId="Web-{46510880-D08C-2BE7-5CE8-B81FE8AF79A4}" dt="2019-02-09T15:56:18.169" v="35" actId="20577"/>
          <ac:spMkLst>
            <pc:docMk/>
            <pc:sldMk cId="0" sldId="296"/>
            <ac:spMk id="60418" creationId="{00000000-0000-0000-0000-000000000000}"/>
          </ac:spMkLst>
        </pc:spChg>
      </pc:sldChg>
      <pc:sldChg chg="modSp">
        <pc:chgData name="Noone, Veronica J." userId="S::vnoone@ccbcmd.edu::454d045a-0ddc-4b60-b64c-3a4a5651894e" providerId="AD" clId="Web-{46510880-D08C-2BE7-5CE8-B81FE8AF79A4}" dt="2019-02-09T15:57:06.684" v="44" actId="20577"/>
        <pc:sldMkLst>
          <pc:docMk/>
          <pc:sldMk cId="0" sldId="300"/>
        </pc:sldMkLst>
        <pc:spChg chg="mod">
          <ac:chgData name="Noone, Veronica J." userId="S::vnoone@ccbcmd.edu::454d045a-0ddc-4b60-b64c-3a4a5651894e" providerId="AD" clId="Web-{46510880-D08C-2BE7-5CE8-B81FE8AF79A4}" dt="2019-02-09T15:57:06.684" v="44" actId="20577"/>
          <ac:spMkLst>
            <pc:docMk/>
            <pc:sldMk cId="0" sldId="300"/>
            <ac:spMk id="64514" creationId="{00000000-0000-0000-0000-000000000000}"/>
          </ac:spMkLst>
        </pc:spChg>
      </pc:sldChg>
      <pc:sldChg chg="new del">
        <pc:chgData name="Noone, Veronica J." userId="S::vnoone@ccbcmd.edu::454d045a-0ddc-4b60-b64c-3a4a5651894e" providerId="AD" clId="Web-{46510880-D08C-2BE7-5CE8-B81FE8AF79A4}" dt="2019-02-09T16:08:40.824" v="547"/>
        <pc:sldMkLst>
          <pc:docMk/>
          <pc:sldMk cId="913997933" sldId="314"/>
        </pc:sldMkLst>
      </pc:sldChg>
      <pc:sldChg chg="addSp modSp new">
        <pc:chgData name="Noone, Veronica J." userId="S::vnoone@ccbcmd.edu::454d045a-0ddc-4b60-b64c-3a4a5651894e" providerId="AD" clId="Web-{46510880-D08C-2BE7-5CE8-B81FE8AF79A4}" dt="2019-02-09T16:08:45.324" v="549" actId="1076"/>
        <pc:sldMkLst>
          <pc:docMk/>
          <pc:sldMk cId="1152933284" sldId="315"/>
        </pc:sldMkLst>
        <pc:picChg chg="add mod">
          <ac:chgData name="Noone, Veronica J." userId="S::vnoone@ccbcmd.edu::454d045a-0ddc-4b60-b64c-3a4a5651894e" providerId="AD" clId="Web-{46510880-D08C-2BE7-5CE8-B81FE8AF79A4}" dt="2019-02-09T16:08:45.324" v="549" actId="1076"/>
          <ac:picMkLst>
            <pc:docMk/>
            <pc:sldMk cId="1152933284" sldId="315"/>
            <ac:picMk id="2" creationId="{DC45C98A-9564-4CD6-850D-3CABA9E6556E}"/>
          </ac:picMkLst>
        </pc:picChg>
      </pc:sldChg>
    </pc:docChg>
  </pc:docChgLst>
  <pc:docChgLst>
    <pc:chgData name="Noone, Veronica J." userId="S::vnoone@ccbcmd.edu::454d045a-0ddc-4b60-b64c-3a4a5651894e" providerId="AD" clId="Web-{31BB5A68-25CB-61DD-BD81-587B520699D5}"/>
    <pc:docChg chg="modSld">
      <pc:chgData name="Noone, Veronica J." userId="S::vnoone@ccbcmd.edu::454d045a-0ddc-4b60-b64c-3a4a5651894e" providerId="AD" clId="Web-{31BB5A68-25CB-61DD-BD81-587B520699D5}" dt="2019-02-09T16:14:46.138" v="29" actId="1076"/>
      <pc:docMkLst>
        <pc:docMk/>
      </pc:docMkLst>
      <pc:sldChg chg="addSp delSp modSp">
        <pc:chgData name="Noone, Veronica J." userId="S::vnoone@ccbcmd.edu::454d045a-0ddc-4b60-b64c-3a4a5651894e" providerId="AD" clId="Web-{31BB5A68-25CB-61DD-BD81-587B520699D5}" dt="2019-02-09T16:14:46.138" v="29" actId="1076"/>
        <pc:sldMkLst>
          <pc:docMk/>
          <pc:sldMk cId="1152933284" sldId="315"/>
        </pc:sldMkLst>
        <pc:spChg chg="add del">
          <ac:chgData name="Noone, Veronica J." userId="S::vnoone@ccbcmd.edu::454d045a-0ddc-4b60-b64c-3a4a5651894e" providerId="AD" clId="Web-{31BB5A68-25CB-61DD-BD81-587B520699D5}" dt="2019-02-09T16:14:34.372" v="20"/>
          <ac:spMkLst>
            <pc:docMk/>
            <pc:sldMk cId="1152933284" sldId="315"/>
            <ac:spMk id="5" creationId="{A7E08489-C1E2-4487-BAE1-D5269834DD3D}"/>
          </ac:spMkLst>
        </pc:spChg>
        <pc:spChg chg="add mod">
          <ac:chgData name="Noone, Veronica J." userId="S::vnoone@ccbcmd.edu::454d045a-0ddc-4b60-b64c-3a4a5651894e" providerId="AD" clId="Web-{31BB5A68-25CB-61DD-BD81-587B520699D5}" dt="2019-02-09T16:14:46.138" v="29" actId="1076"/>
          <ac:spMkLst>
            <pc:docMk/>
            <pc:sldMk cId="1152933284" sldId="315"/>
            <ac:spMk id="6" creationId="{4DD617A7-08D6-4428-92EE-73CD53F96B07}"/>
          </ac:spMkLst>
        </pc:spChg>
        <pc:picChg chg="del">
          <ac:chgData name="Noone, Veronica J." userId="S::vnoone@ccbcmd.edu::454d045a-0ddc-4b60-b64c-3a4a5651894e" providerId="AD" clId="Web-{31BB5A68-25CB-61DD-BD81-587B520699D5}" dt="2019-02-09T16:13:17.855" v="0"/>
          <ac:picMkLst>
            <pc:docMk/>
            <pc:sldMk cId="1152933284" sldId="315"/>
            <ac:picMk id="2" creationId="{DC45C98A-9564-4CD6-850D-3CABA9E6556E}"/>
          </ac:picMkLst>
        </pc:picChg>
        <pc:picChg chg="add mod">
          <ac:chgData name="Noone, Veronica J." userId="S::vnoone@ccbcmd.edu::454d045a-0ddc-4b60-b64c-3a4a5651894e" providerId="AD" clId="Web-{31BB5A68-25CB-61DD-BD81-587B520699D5}" dt="2019-02-09T16:13:35.355" v="5" actId="1076"/>
          <ac:picMkLst>
            <pc:docMk/>
            <pc:sldMk cId="1152933284" sldId="315"/>
            <ac:picMk id="3" creationId="{4F87033E-0D5F-4A5A-AC3B-D629DB03CF35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265E2-C0DB-4259-8FAD-C5C5AD135542}" type="slidenum">
              <a:rPr lang="en-US" altLang="en-US" smtClean="0"/>
              <a:pPr/>
              <a:t>‹#›</a:t>
            </a:fld>
            <a:endParaRPr lang="en-US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346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65BC-9336-48A8-82F1-3B82070F71D0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93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60E06-5095-469E-8ED9-68687A30908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430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F2C89-E211-4662-BE87-E3F8FFBEF449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5219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5D91A-899A-4B82-AE45-1021D6398B30}" type="slidenum">
              <a:rPr lang="en-US" altLang="en-US" smtClean="0"/>
              <a:pPr/>
              <a:t>‹#›</a:t>
            </a:fld>
            <a:endParaRPr lang="en-US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052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D632A-18C4-49DD-A9B2-2F78425C14E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3783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1738A-047F-43A8-A4E5-62962C6954A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0563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B9D2-2E52-448F-B4BC-C8CB9D68502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8131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F95B1-51BB-48D4-8920-BE73E1524A5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2591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5EA0DD-DE96-4C0C-B39C-AA3C2A9E2F7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1915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BA982-2A1F-49F1-AFAC-84E69329A02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2110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D86B15F-7004-4B78-ADF3-417DAE32606C}" type="slidenum">
              <a:rPr lang="en-US" altLang="en-US" smtClean="0"/>
              <a:pPr/>
              <a:t>‹#›</a:t>
            </a:fld>
            <a:endParaRPr lang="en-US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142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derson.k12.ky.us/Downloads/Principles%20of%20Design2.ppt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ameracourses.ca/using-contrast-in-your-photography/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pearlblog.wordpress.com/2016/09/15/week-2-crap-design-principles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va.com/learn/the-art-of-alignment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hinksem.com/blog/ctas-color-versus-contrast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ottmanco.com/4-basic-design-principles-every-business-owner-should-know/" TargetMode="Externa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en-US" sz="4800" dirty="0"/>
              <a:t>Some Basic </a:t>
            </a:r>
            <a:r>
              <a:rPr lang="en-US" altLang="en-US" sz="6000" dirty="0"/>
              <a:t/>
            </a:r>
            <a:br>
              <a:rPr lang="en-US" altLang="en-US" sz="6000" dirty="0"/>
            </a:br>
            <a:r>
              <a:rPr lang="en-US" altLang="en-US" sz="7200" dirty="0"/>
              <a:t>Principles of Design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 dirty="0"/>
              <a:t>CRAP or PARC Or carp – Your Choose!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659" y="-83368"/>
            <a:ext cx="1864658" cy="739944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264906" y="544326"/>
            <a:ext cx="8659905" cy="0"/>
          </a:xfrm>
          <a:prstGeom prst="line">
            <a:avLst/>
          </a:prstGeom>
          <a:ln>
            <a:solidFill>
              <a:srgbClr val="B5D1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210050" y="6100605"/>
            <a:ext cx="520681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6621"/>
                </a:solidFill>
                <a:latin typeface="Roboto"/>
                <a:hlinkClick r:id="rId3"/>
              </a:rPr>
              <a:t>Modified from: www.anderson.k12.ky.us/Downloads/Principles%20of%20Design2.ppt</a:t>
            </a:r>
            <a:endParaRPr lang="en-US" sz="1000" b="0" i="0" u="none" strike="noStrike" dirty="0">
              <a:solidFill>
                <a:srgbClr val="660099"/>
              </a:solidFill>
              <a:effectLst/>
              <a:latin typeface="Roboto"/>
              <a:hlinkClick r:id="rId3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Shapes can be fun too!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Shapes can easily be contrasted. Circles against squares, for example. </a:t>
            </a:r>
          </a:p>
        </p:txBody>
      </p:sp>
      <p:sp>
        <p:nvSpPr>
          <p:cNvPr id="2" name="Rectangle 1"/>
          <p:cNvSpPr/>
          <p:nvPr/>
        </p:nvSpPr>
        <p:spPr>
          <a:xfrm>
            <a:off x="904875" y="2540709"/>
            <a:ext cx="676275" cy="676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3890009" y="2540707"/>
            <a:ext cx="680084" cy="6800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14525" y="2540708"/>
            <a:ext cx="676275" cy="676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902267" y="2540707"/>
            <a:ext cx="676275" cy="676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12030" y="2540709"/>
            <a:ext cx="676275" cy="676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821680" y="2540708"/>
            <a:ext cx="676275" cy="676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809422" y="2540707"/>
            <a:ext cx="676275" cy="676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16767" y="3604736"/>
            <a:ext cx="74795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chemeClr val="hlink"/>
                </a:solidFill>
              </a:rPr>
              <a:t>Shapes can also be found in other places. Columns of text, for example, are rectangles. Use these to your advantage.</a:t>
            </a:r>
          </a:p>
          <a:p>
            <a:endParaRPr lang="en-US" altLang="en-US" dirty="0">
              <a:solidFill>
                <a:schemeClr val="hlink"/>
              </a:solidFill>
            </a:endParaRPr>
          </a:p>
          <a:p>
            <a:r>
              <a:rPr lang="en-US" altLang="en-US" dirty="0"/>
              <a:t>One way to do this would be to contrast vertical columns with horizontal rows.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822960" y="-151546"/>
            <a:ext cx="7543800" cy="1450757"/>
          </a:xfrm>
        </p:spPr>
        <p:txBody>
          <a:bodyPr/>
          <a:lstStyle/>
          <a:p>
            <a:r>
              <a:rPr lang="en-US" altLang="en-US" dirty="0"/>
              <a:t>Horizontal vs Vertical</a:t>
            </a:r>
          </a:p>
        </p:txBody>
      </p:sp>
      <p:pic>
        <p:nvPicPr>
          <p:cNvPr id="61444" name="Picture 4" descr="macintos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60" y="1204913"/>
            <a:ext cx="7759700" cy="509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822960" y="410429"/>
            <a:ext cx="7543800" cy="1450757"/>
          </a:xfrm>
        </p:spPr>
        <p:txBody>
          <a:bodyPr/>
          <a:lstStyle/>
          <a:p>
            <a:r>
              <a:rPr lang="en-US" altLang="en-US" dirty="0"/>
              <a:t>Oh the Drama…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>
          <a:xfrm>
            <a:off x="822960" y="1737361"/>
            <a:ext cx="7543801" cy="4023360"/>
          </a:xfrm>
        </p:spPr>
        <p:txBody>
          <a:bodyPr/>
          <a:lstStyle/>
          <a:p>
            <a:r>
              <a:rPr lang="en-US" altLang="en-US" dirty="0"/>
              <a:t>Contrast can be the most fun element to work with, and is usually the most dramatic by far. </a:t>
            </a:r>
          </a:p>
          <a:p>
            <a:r>
              <a:rPr lang="en-US" altLang="en-US" dirty="0">
                <a:solidFill>
                  <a:schemeClr val="hlink"/>
                </a:solidFill>
              </a:rPr>
              <a:t>Simple changes in contrast can have a huge effect.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556" y="2819189"/>
            <a:ext cx="4453427" cy="334327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58229" y="6117383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https://cameracourses.ca/using-contrast-in-your-photography/</a:t>
            </a:r>
            <a:r>
              <a:rPr lang="en-US" sz="100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63492" name="Picture 4" descr="cowboy low contra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50" y="814388"/>
            <a:ext cx="3838575" cy="496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3" name="Picture 5" descr="cowboy high contra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859" y="814388"/>
            <a:ext cx="3917950" cy="495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Emphasize Important Things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solidFill>
                  <a:schemeClr val="hlink"/>
                </a:solidFill>
              </a:rPr>
              <a:t>Find the most important things on the page and emphasize them.</a:t>
            </a:r>
          </a:p>
          <a:p>
            <a:endParaRPr lang="en-US" altLang="en-US"/>
          </a:p>
        </p:txBody>
      </p:sp>
      <p:pic>
        <p:nvPicPr>
          <p:cNvPr id="6" name="Picture 4" descr="woof low contra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30" y="2447924"/>
            <a:ext cx="323703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woof high contra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381" y="2456110"/>
            <a:ext cx="3253379" cy="369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940443" y="1013468"/>
            <a:ext cx="7543800" cy="1289050"/>
          </a:xfrm>
        </p:spPr>
        <p:txBody>
          <a:bodyPr>
            <a:normAutofit/>
          </a:bodyPr>
          <a:lstStyle/>
          <a:p>
            <a:r>
              <a:rPr lang="en-US" altLang="en-US" sz="5400" dirty="0">
                <a:latin typeface="+mn-lt"/>
              </a:rPr>
              <a:t>Repetition</a:t>
            </a:r>
          </a:p>
        </p:txBody>
      </p:sp>
      <p:pic>
        <p:nvPicPr>
          <p:cNvPr id="34824" name="Picture 8" descr="Presentation slides deck illustration repetition in desig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835" y="2513457"/>
            <a:ext cx="5219700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800" dirty="0"/>
              <a:t>The principle of Repetition states…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altLang="en-US" dirty="0">
                <a:solidFill>
                  <a:schemeClr val="hlink"/>
                </a:solidFill>
              </a:rPr>
              <a:t>You repeat some aspect of the design throughout the entire piece.</a:t>
            </a:r>
          </a:p>
          <a:p>
            <a:r>
              <a:rPr lang="en-US" altLang="en-US" dirty="0"/>
              <a:t>That repeating element could be: </a:t>
            </a:r>
          </a:p>
          <a:p>
            <a:pPr marL="383540" lvl="1"/>
            <a:r>
              <a:rPr lang="en-US" altLang="en-US" dirty="0"/>
              <a:t>A bold font</a:t>
            </a:r>
            <a:endParaRPr lang="en-US" altLang="en-US" dirty="0">
              <a:cs typeface="Calibri"/>
            </a:endParaRPr>
          </a:p>
          <a:p>
            <a:pPr marL="383540" lvl="1"/>
            <a:r>
              <a:rPr lang="en-US" altLang="en-US" dirty="0"/>
              <a:t>A thick line</a:t>
            </a:r>
            <a:endParaRPr lang="en-US" altLang="en-US" dirty="0">
              <a:cs typeface="Calibri"/>
            </a:endParaRPr>
          </a:p>
          <a:p>
            <a:pPr marL="383540" lvl="1"/>
            <a:r>
              <a:rPr lang="en-US" altLang="en-US" dirty="0"/>
              <a:t>A color</a:t>
            </a:r>
            <a:endParaRPr lang="en-US" altLang="en-US" dirty="0">
              <a:cs typeface="Calibri"/>
            </a:endParaRPr>
          </a:p>
          <a:p>
            <a:pPr marL="383540" lvl="1"/>
            <a:r>
              <a:rPr lang="en-US" altLang="en-US" dirty="0"/>
              <a:t>A spatial relationship</a:t>
            </a:r>
            <a:endParaRPr lang="en-US" altLang="en-US" dirty="0">
              <a:cs typeface="Calibri"/>
            </a:endParaRPr>
          </a:p>
          <a:p>
            <a:pPr marL="383540" lvl="1"/>
            <a:r>
              <a:rPr lang="en-US" altLang="en-US" dirty="0"/>
              <a:t>A particular format</a:t>
            </a:r>
            <a:endParaRPr lang="en-US" altLang="en-US" dirty="0">
              <a:cs typeface="Calibri" panose="020F0502020204030204"/>
            </a:endParaRPr>
          </a:p>
          <a:p>
            <a:pPr marL="383540" lvl="1"/>
            <a:r>
              <a:rPr lang="en-US" altLang="en-US" dirty="0">
                <a:cs typeface="Calibri" panose="020F0502020204030204"/>
              </a:rPr>
              <a:t>And so on and so forth 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does it add?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689609" y="2197359"/>
            <a:ext cx="4892041" cy="2791728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altLang="en-US" dirty="0"/>
              <a:t>Adds cohesiveness to the look and feel of a multi-piece work.</a:t>
            </a:r>
          </a:p>
          <a:p>
            <a:r>
              <a:rPr lang="en-US" altLang="en-US" dirty="0">
                <a:solidFill>
                  <a:schemeClr val="hlink"/>
                </a:solidFill>
              </a:rPr>
              <a:t>It is a conscious effort to unify all parts of a design</a:t>
            </a:r>
          </a:p>
          <a:p>
            <a:r>
              <a:rPr lang="en-US" altLang="en-US" dirty="0"/>
              <a:t>Don’t be afraid to be bold, creative and original.</a:t>
            </a:r>
          </a:p>
          <a:p>
            <a:r>
              <a:rPr lang="en-US" altLang="en-US" dirty="0">
                <a:solidFill>
                  <a:schemeClr val="hlink"/>
                </a:solidFill>
              </a:rPr>
              <a:t>Take an existing element and push it further</a:t>
            </a:r>
            <a:r>
              <a:rPr lang="en-US" altLang="en-US" dirty="0"/>
              <a:t> </a:t>
            </a:r>
            <a:endParaRPr lang="en-US" altLang="en-US" dirty="0">
              <a:cs typeface="Calibri"/>
            </a:endParaRPr>
          </a:p>
          <a:p>
            <a:endParaRPr lang="en-US" altLang="en-US" dirty="0"/>
          </a:p>
          <a:p>
            <a:endParaRPr lang="en-US" altLang="en-US" dirty="0">
              <a:solidFill>
                <a:schemeClr val="hlink"/>
              </a:solidFill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dirty="0">
              <a:solidFill>
                <a:schemeClr val="hlink"/>
              </a:solidFill>
            </a:endParaRPr>
          </a:p>
        </p:txBody>
      </p:sp>
      <p:pic>
        <p:nvPicPr>
          <p:cNvPr id="36869" name="Picture 5" descr="Image result for target ad campaig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950" y="2197359"/>
            <a:ext cx="2159000" cy="279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822960" y="286604"/>
            <a:ext cx="7543800" cy="904021"/>
          </a:xfrm>
        </p:spPr>
        <p:txBody>
          <a:bodyPr/>
          <a:lstStyle/>
          <a:p>
            <a:r>
              <a:rPr lang="en-US" altLang="en-US" dirty="0"/>
              <a:t>Headlines, for instance</a:t>
            </a:r>
          </a:p>
        </p:txBody>
      </p:sp>
      <p:pic>
        <p:nvPicPr>
          <p:cNvPr id="38916" name="Picture 4" descr="guilty good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92675" y="1293813"/>
            <a:ext cx="3835400" cy="49037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8917" name="Picture 5" descr="guilty b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1293813"/>
            <a:ext cx="3863975" cy="494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Letterhead/Business Identity</a:t>
            </a:r>
          </a:p>
        </p:txBody>
      </p:sp>
      <p:pic>
        <p:nvPicPr>
          <p:cNvPr id="79876" name="Picture 4" descr="letterhead poor exam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3" y="1892300"/>
            <a:ext cx="3162300" cy="398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77" name="Picture 5" descr="letterhead good example no 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488" y="1905000"/>
            <a:ext cx="3062287" cy="392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79" name="Picture 7" descr="letter tex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788" y="2728913"/>
            <a:ext cx="1943100" cy="241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80" name="Picture 8" descr="letter tex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543175"/>
            <a:ext cx="2219325" cy="275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panose="020B0604020202020204" pitchFamily="34" charset="0"/>
              </a:rPr>
              <a:t>Crap Principles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en-US" sz="2800" dirty="0"/>
          </a:p>
          <a:p>
            <a:r>
              <a:rPr lang="en-US" altLang="en-US" sz="2800" dirty="0"/>
              <a:t>Contrast</a:t>
            </a:r>
          </a:p>
          <a:p>
            <a:r>
              <a:rPr lang="en-US" altLang="en-US" sz="2800" dirty="0"/>
              <a:t>Repetition</a:t>
            </a:r>
          </a:p>
          <a:p>
            <a:r>
              <a:rPr lang="en-US" altLang="en-US" sz="2800" dirty="0"/>
              <a:t>Alignment</a:t>
            </a:r>
          </a:p>
          <a:p>
            <a:r>
              <a:rPr lang="en-US" altLang="en-US" sz="2800" dirty="0"/>
              <a:t>Proximity</a:t>
            </a:r>
          </a:p>
          <a:p>
            <a:endParaRPr lang="en-US" altLang="en-US" sz="2800" dirty="0"/>
          </a:p>
          <a:p>
            <a:endParaRPr lang="en-US" altLang="en-US" sz="2800" dirty="0"/>
          </a:p>
          <a:p>
            <a:endParaRPr lang="en-US" alt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421" y="2022264"/>
            <a:ext cx="5250339" cy="36703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05250" y="5588028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https://markpearlblog.wordpress.com/2016/09/15/week-2-crap-design-principles/</a:t>
            </a:r>
            <a:r>
              <a:rPr lang="en-US" sz="1000" dirty="0"/>
              <a:t>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577850" y="400050"/>
            <a:ext cx="7543800" cy="851633"/>
          </a:xfrm>
        </p:spPr>
        <p:txBody>
          <a:bodyPr/>
          <a:lstStyle/>
          <a:p>
            <a:r>
              <a:rPr lang="en-US" altLang="en-US" dirty="0"/>
              <a:t>What elements are repeated?</a:t>
            </a:r>
          </a:p>
        </p:txBody>
      </p:sp>
      <p:pic>
        <p:nvPicPr>
          <p:cNvPr id="44036" name="Picture 4" descr="english terence goo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587" y="1364456"/>
            <a:ext cx="4038600" cy="500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059" name="Group 27"/>
          <p:cNvGrpSpPr>
            <a:grpSpLocks/>
          </p:cNvGrpSpPr>
          <p:nvPr/>
        </p:nvGrpSpPr>
        <p:grpSpPr bwMode="auto">
          <a:xfrm>
            <a:off x="213077" y="1714320"/>
            <a:ext cx="2614613" cy="625475"/>
            <a:chOff x="182" y="1182"/>
            <a:chExt cx="1647" cy="394"/>
          </a:xfrm>
        </p:grpSpPr>
        <p:sp>
          <p:nvSpPr>
            <p:cNvPr id="44037" name="Line 5"/>
            <p:cNvSpPr>
              <a:spLocks noChangeShapeType="1"/>
            </p:cNvSpPr>
            <p:nvPr/>
          </p:nvSpPr>
          <p:spPr bwMode="auto">
            <a:xfrm>
              <a:off x="1162" y="1314"/>
              <a:ext cx="66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45" name="Rectangle 13"/>
            <p:cNvSpPr>
              <a:spLocks noChangeArrowheads="1"/>
            </p:cNvSpPr>
            <p:nvPr/>
          </p:nvSpPr>
          <p:spPr bwMode="auto">
            <a:xfrm>
              <a:off x="182" y="1182"/>
              <a:ext cx="879" cy="39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n-US" altLang="en-US" b="1" dirty="0"/>
                <a:t>Bold Typefaces</a:t>
              </a:r>
            </a:p>
          </p:txBody>
        </p:sp>
      </p:grpSp>
      <p:grpSp>
        <p:nvGrpSpPr>
          <p:cNvPr id="44064" name="Group 32"/>
          <p:cNvGrpSpPr>
            <a:grpSpLocks/>
          </p:cNvGrpSpPr>
          <p:nvPr/>
        </p:nvGrpSpPr>
        <p:grpSpPr bwMode="auto">
          <a:xfrm>
            <a:off x="450555" y="3093847"/>
            <a:ext cx="2551112" cy="722312"/>
            <a:chOff x="313" y="2041"/>
            <a:chExt cx="1607" cy="455"/>
          </a:xfrm>
        </p:grpSpPr>
        <p:sp>
          <p:nvSpPr>
            <p:cNvPr id="44039" name="Line 7"/>
            <p:cNvSpPr>
              <a:spLocks noChangeShapeType="1"/>
            </p:cNvSpPr>
            <p:nvPr/>
          </p:nvSpPr>
          <p:spPr bwMode="auto">
            <a:xfrm>
              <a:off x="1122" y="2274"/>
              <a:ext cx="7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46" name="Rectangle 14"/>
            <p:cNvSpPr>
              <a:spLocks noChangeArrowheads="1"/>
            </p:cNvSpPr>
            <p:nvPr/>
          </p:nvSpPr>
          <p:spPr bwMode="auto">
            <a:xfrm>
              <a:off x="313" y="2041"/>
              <a:ext cx="788" cy="45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n-US" altLang="en-US" b="1"/>
                <a:t>Square Bullets</a:t>
              </a:r>
            </a:p>
          </p:txBody>
        </p:sp>
      </p:grpSp>
      <p:grpSp>
        <p:nvGrpSpPr>
          <p:cNvPr id="44063" name="Group 31"/>
          <p:cNvGrpSpPr>
            <a:grpSpLocks/>
          </p:cNvGrpSpPr>
          <p:nvPr/>
        </p:nvGrpSpPr>
        <p:grpSpPr bwMode="auto">
          <a:xfrm>
            <a:off x="464343" y="4285457"/>
            <a:ext cx="2487613" cy="688975"/>
            <a:chOff x="454" y="2708"/>
            <a:chExt cx="1567" cy="434"/>
          </a:xfrm>
        </p:grpSpPr>
        <p:sp>
          <p:nvSpPr>
            <p:cNvPr id="44040" name="Line 8"/>
            <p:cNvSpPr>
              <a:spLocks noChangeShapeType="1"/>
            </p:cNvSpPr>
            <p:nvPr/>
          </p:nvSpPr>
          <p:spPr bwMode="auto">
            <a:xfrm flipV="1">
              <a:off x="1182" y="2870"/>
              <a:ext cx="839" cy="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47" name="Rectangle 15"/>
            <p:cNvSpPr>
              <a:spLocks noChangeArrowheads="1"/>
            </p:cNvSpPr>
            <p:nvPr/>
          </p:nvSpPr>
          <p:spPr bwMode="auto">
            <a:xfrm>
              <a:off x="454" y="2708"/>
              <a:ext cx="697" cy="43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b="1"/>
                <a:t>Indents</a:t>
              </a:r>
            </a:p>
          </p:txBody>
        </p:sp>
      </p:grpSp>
      <p:grpSp>
        <p:nvGrpSpPr>
          <p:cNvPr id="44060" name="Group 28"/>
          <p:cNvGrpSpPr>
            <a:grpSpLocks/>
          </p:cNvGrpSpPr>
          <p:nvPr/>
        </p:nvGrpSpPr>
        <p:grpSpPr bwMode="auto">
          <a:xfrm>
            <a:off x="5770560" y="1957388"/>
            <a:ext cx="2311400" cy="673100"/>
            <a:chOff x="3799" y="1334"/>
            <a:chExt cx="1456" cy="424"/>
          </a:xfrm>
        </p:grpSpPr>
        <p:sp>
          <p:nvSpPr>
            <p:cNvPr id="44038" name="Line 6"/>
            <p:cNvSpPr>
              <a:spLocks noChangeShapeType="1"/>
            </p:cNvSpPr>
            <p:nvPr/>
          </p:nvSpPr>
          <p:spPr bwMode="auto">
            <a:xfrm flipH="1">
              <a:off x="3799" y="1496"/>
              <a:ext cx="67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48" name="Rectangle 16"/>
            <p:cNvSpPr>
              <a:spLocks noChangeArrowheads="1"/>
            </p:cNvSpPr>
            <p:nvPr/>
          </p:nvSpPr>
          <p:spPr bwMode="auto">
            <a:xfrm>
              <a:off x="4557" y="1334"/>
              <a:ext cx="698" cy="42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b="1"/>
                <a:t>Light Text</a:t>
              </a:r>
            </a:p>
          </p:txBody>
        </p:sp>
      </p:grpSp>
      <p:grpSp>
        <p:nvGrpSpPr>
          <p:cNvPr id="44061" name="Group 29"/>
          <p:cNvGrpSpPr>
            <a:grpSpLocks/>
          </p:cNvGrpSpPr>
          <p:nvPr/>
        </p:nvGrpSpPr>
        <p:grpSpPr bwMode="auto">
          <a:xfrm>
            <a:off x="4207668" y="3672130"/>
            <a:ext cx="4491038" cy="995362"/>
            <a:chOff x="2496" y="2435"/>
            <a:chExt cx="2829" cy="627"/>
          </a:xfrm>
        </p:grpSpPr>
        <p:sp>
          <p:nvSpPr>
            <p:cNvPr id="44041" name="Line 9"/>
            <p:cNvSpPr>
              <a:spLocks noChangeShapeType="1"/>
            </p:cNvSpPr>
            <p:nvPr/>
          </p:nvSpPr>
          <p:spPr bwMode="auto">
            <a:xfrm flipH="1" flipV="1">
              <a:off x="2496" y="2516"/>
              <a:ext cx="1930" cy="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42" name="Line 10"/>
            <p:cNvSpPr>
              <a:spLocks noChangeShapeType="1"/>
            </p:cNvSpPr>
            <p:nvPr/>
          </p:nvSpPr>
          <p:spPr bwMode="auto">
            <a:xfrm flipH="1">
              <a:off x="2739" y="2557"/>
              <a:ext cx="1677" cy="50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49" name="Rectangle 17"/>
            <p:cNvSpPr>
              <a:spLocks noChangeArrowheads="1"/>
            </p:cNvSpPr>
            <p:nvPr/>
          </p:nvSpPr>
          <p:spPr bwMode="auto">
            <a:xfrm>
              <a:off x="4487" y="2435"/>
              <a:ext cx="838" cy="46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b="1"/>
                <a:t>Spacing</a:t>
              </a:r>
            </a:p>
          </p:txBody>
        </p:sp>
      </p:grpSp>
      <p:grpSp>
        <p:nvGrpSpPr>
          <p:cNvPr id="44062" name="Group 30"/>
          <p:cNvGrpSpPr>
            <a:grpSpLocks/>
          </p:cNvGrpSpPr>
          <p:nvPr/>
        </p:nvGrpSpPr>
        <p:grpSpPr bwMode="auto">
          <a:xfrm>
            <a:off x="503238" y="1844675"/>
            <a:ext cx="2657476" cy="4668838"/>
            <a:chOff x="317" y="1162"/>
            <a:chExt cx="1674" cy="2941"/>
          </a:xfrm>
        </p:grpSpPr>
        <p:sp>
          <p:nvSpPr>
            <p:cNvPr id="44043" name="Line 11"/>
            <p:cNvSpPr>
              <a:spLocks noChangeShapeType="1"/>
            </p:cNvSpPr>
            <p:nvPr/>
          </p:nvSpPr>
          <p:spPr bwMode="auto">
            <a:xfrm flipH="1">
              <a:off x="1981" y="1445"/>
              <a:ext cx="10" cy="2243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44" name="Line 12"/>
            <p:cNvSpPr>
              <a:spLocks noChangeShapeType="1"/>
            </p:cNvSpPr>
            <p:nvPr/>
          </p:nvSpPr>
          <p:spPr bwMode="auto">
            <a:xfrm>
              <a:off x="1890" y="1162"/>
              <a:ext cx="0" cy="2941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55" name="Line 23"/>
            <p:cNvSpPr>
              <a:spLocks noChangeShapeType="1"/>
            </p:cNvSpPr>
            <p:nvPr/>
          </p:nvSpPr>
          <p:spPr bwMode="auto">
            <a:xfrm>
              <a:off x="1213" y="3567"/>
              <a:ext cx="586" cy="1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56" name="Line 24"/>
            <p:cNvSpPr>
              <a:spLocks noChangeShapeType="1"/>
            </p:cNvSpPr>
            <p:nvPr/>
          </p:nvSpPr>
          <p:spPr bwMode="auto">
            <a:xfrm flipV="1">
              <a:off x="1223" y="3425"/>
              <a:ext cx="636" cy="1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57" name="Rectangle 25"/>
            <p:cNvSpPr>
              <a:spLocks noChangeArrowheads="1"/>
            </p:cNvSpPr>
            <p:nvPr/>
          </p:nvSpPr>
          <p:spPr bwMode="auto">
            <a:xfrm>
              <a:off x="317" y="3425"/>
              <a:ext cx="808" cy="49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b="1" dirty="0"/>
                <a:t>Alignments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Less is more…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altLang="en-US" dirty="0">
                <a:solidFill>
                  <a:schemeClr val="hlink"/>
                </a:solidFill>
              </a:rPr>
              <a:t>The suggestion of a repeated design can be enough.</a:t>
            </a:r>
            <a:r>
              <a:rPr lang="en-US" altLang="en-US" dirty="0"/>
              <a:t> </a:t>
            </a:r>
            <a:endParaRPr lang="en-US" dirty="0"/>
          </a:p>
          <a:p>
            <a:r>
              <a:rPr lang="en-US" altLang="en-US" dirty="0"/>
              <a:t>In other words, it may not be necessary to repeat the entire element, just a part of it.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Repetition in a Nutshell</a:t>
            </a:r>
            <a:endParaRPr lang="en-US" dirty="0"/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>
          <a:xfrm>
            <a:off x="822960" y="2028463"/>
            <a:ext cx="8229600" cy="50117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Basic purpose…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Unify and add visual interest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Strengthen a piece and tie it together</a:t>
            </a:r>
          </a:p>
          <a:p>
            <a:pPr marL="384048" lvl="2" indent="0">
              <a:lnSpc>
                <a:spcPct val="90000"/>
              </a:lnSpc>
              <a:buNone/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chemeClr val="hlink"/>
                </a:solidFill>
              </a:rPr>
              <a:t>What to avoid…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chemeClr val="hlink"/>
                </a:solidFill>
              </a:rPr>
              <a:t>Avoid repeating the element so much that it becomes annoying, or overpowering.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604777" y="607873"/>
            <a:ext cx="7543800" cy="1336675"/>
          </a:xfrm>
        </p:spPr>
        <p:txBody>
          <a:bodyPr>
            <a:normAutofit/>
          </a:bodyPr>
          <a:lstStyle/>
          <a:p>
            <a:r>
              <a:rPr lang="en-US" altLang="en-US" sz="5400" dirty="0">
                <a:latin typeface="+mn-lt"/>
              </a:rPr>
              <a:t>Alignment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638" y="1944548"/>
            <a:ext cx="4114207" cy="411420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466617" y="6047180"/>
            <a:ext cx="4572000" cy="261610"/>
          </a:xfrm>
          <a:prstGeom prst="rect">
            <a:avLst/>
          </a:prstGeom>
        </p:spPr>
        <p:txBody>
          <a:bodyPr anchor="t">
            <a:spAutoFit/>
          </a:bodyPr>
          <a:lstStyle/>
          <a:p>
            <a:r>
              <a:rPr lang="en-US" sz="1100" dirty="0">
                <a:hlinkClick r:id="rId3"/>
              </a:rPr>
              <a:t>https://www.canva.com/learn/the-art-of-alignment/</a:t>
            </a:r>
            <a:r>
              <a:rPr lang="en-US" sz="1100" dirty="0"/>
              <a:t> 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The principle of Alignment states…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88950" y="1995487"/>
            <a:ext cx="7772400" cy="3113088"/>
          </a:xfrm>
        </p:spPr>
        <p:txBody>
          <a:bodyPr/>
          <a:lstStyle/>
          <a:p>
            <a:pPr marL="457200" lvl="1" indent="0">
              <a:buNone/>
            </a:pPr>
            <a:r>
              <a:rPr lang="en-US" altLang="en-US" dirty="0">
                <a:solidFill>
                  <a:schemeClr val="hlink"/>
                </a:solidFill>
              </a:rPr>
              <a:t>Nothing should be placed on the page arbitrarily (randomly).</a:t>
            </a:r>
          </a:p>
          <a:p>
            <a:pPr marL="457200" lvl="1" indent="0">
              <a:buNone/>
            </a:pPr>
            <a:r>
              <a:rPr lang="en-US" altLang="en-US" b="1" u="sng" dirty="0"/>
              <a:t>EVERY</a:t>
            </a:r>
            <a:r>
              <a:rPr lang="en-US" altLang="en-US" dirty="0"/>
              <a:t> item on the page should have a visual connection with something else on the page.</a:t>
            </a:r>
          </a:p>
        </p:txBody>
      </p:sp>
      <p:sp>
        <p:nvSpPr>
          <p:cNvPr id="23556" name="WordArt 4"/>
          <p:cNvSpPr>
            <a:spLocks noChangeArrowheads="1" noChangeShapeType="1" noTextEdit="1"/>
          </p:cNvSpPr>
          <p:nvPr/>
        </p:nvSpPr>
        <p:spPr bwMode="auto">
          <a:xfrm>
            <a:off x="1851146" y="5675735"/>
            <a:ext cx="7258050" cy="801688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Arial Black" panose="020B0A04020102020204" pitchFamily="34" charset="0"/>
              </a:rPr>
              <a:t>Find a strong line and USE it.</a:t>
            </a:r>
          </a:p>
        </p:txBody>
      </p:sp>
      <p:sp>
        <p:nvSpPr>
          <p:cNvPr id="2" name="Rectangle 1"/>
          <p:cNvSpPr/>
          <p:nvPr/>
        </p:nvSpPr>
        <p:spPr>
          <a:xfrm>
            <a:off x="3422923" y="6488668"/>
            <a:ext cx="69042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chemeClr val="bg1"/>
                </a:solidFill>
              </a:rPr>
              <a:t>When items are aligned, it creates a stronger, cohesive unit.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5604" name="Picture 4" descr="Ren Hen busi pl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59" y="621175"/>
            <a:ext cx="8305800" cy="515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5" name="Line 5"/>
          <p:cNvSpPr>
            <a:spLocks noChangeShapeType="1"/>
          </p:cNvSpPr>
          <p:nvPr/>
        </p:nvSpPr>
        <p:spPr bwMode="auto">
          <a:xfrm>
            <a:off x="5257800" y="1828800"/>
            <a:ext cx="0" cy="44196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Center Alignment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701167" indent="-536575"/>
            <a:r>
              <a:rPr lang="en-US" altLang="en-US" dirty="0"/>
              <a:t>Creates a more formal look</a:t>
            </a:r>
          </a:p>
          <a:p>
            <a:pPr marL="1206183" lvl="1" indent="-474663"/>
            <a:r>
              <a:rPr lang="en-US" altLang="en-US" dirty="0"/>
              <a:t>Works well for invitations, greeting cards, etc.</a:t>
            </a:r>
          </a:p>
          <a:p>
            <a:pPr marL="701167" indent="-536575"/>
            <a:r>
              <a:rPr lang="en-US" altLang="en-US" dirty="0"/>
              <a:t>Safe, easy</a:t>
            </a:r>
          </a:p>
          <a:p>
            <a:pPr marL="701167" indent="-536575"/>
            <a:r>
              <a:rPr lang="en-US" altLang="en-US" dirty="0"/>
              <a:t>Sometimes it can be sedate and/or boring</a:t>
            </a:r>
          </a:p>
          <a:p>
            <a:pPr marL="701167" indent="-536575"/>
            <a:r>
              <a:rPr lang="en-US" altLang="en-US" dirty="0">
                <a:solidFill>
                  <a:schemeClr val="hlink"/>
                </a:solidFill>
              </a:rPr>
              <a:t>Be conscious and creative with centering</a:t>
            </a:r>
            <a:r>
              <a:rPr lang="en-US" altLang="en-US" dirty="0"/>
              <a:t>. </a:t>
            </a:r>
          </a:p>
          <a:p>
            <a:pPr marL="577850" indent="-577850"/>
            <a:endParaRPr lang="en-US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4" descr="centered bo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381" y="182041"/>
            <a:ext cx="2643187" cy="291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3" name="Picture 5" descr="centered 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075" y="147909"/>
            <a:ext cx="258445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centered right colum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381" y="3193468"/>
            <a:ext cx="2649538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5" name="Picture 7" descr="centered right contrast colum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005" y="3285543"/>
            <a:ext cx="2706688" cy="300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Mixing Alignments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This should be avoided at first.</a:t>
            </a:r>
          </a:p>
          <a:p>
            <a:r>
              <a:rPr lang="en-US" altLang="en-US"/>
              <a:t>Stick to using left only, right only or centered only for now.</a:t>
            </a:r>
          </a:p>
          <a:p>
            <a:r>
              <a:rPr lang="en-US" altLang="en-US">
                <a:solidFill>
                  <a:schemeClr val="hlink"/>
                </a:solidFill>
              </a:rPr>
              <a:t>Mixing can disconnect items on a page if it is done incorrectly</a:t>
            </a:r>
            <a:r>
              <a:rPr lang="en-US" altLang="en-US"/>
              <a:t>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Picture 4" descr="rob burns poor alig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754188"/>
            <a:ext cx="3679825" cy="447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1" name="Picture 5" descr="robert burns better alig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275" y="1746250"/>
            <a:ext cx="3714750" cy="448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702" name="Rectangle 6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/>
              <a:t>Example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746759" y="-227796"/>
            <a:ext cx="7543800" cy="1612900"/>
          </a:xfrm>
        </p:spPr>
        <p:txBody>
          <a:bodyPr>
            <a:normAutofit/>
          </a:bodyPr>
          <a:lstStyle/>
          <a:p>
            <a:r>
              <a:rPr lang="en-US" altLang="en-US" sz="5400" dirty="0">
                <a:latin typeface="+mn-lt"/>
              </a:rPr>
              <a:t>Contrast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27" y="1295400"/>
            <a:ext cx="7301865" cy="456366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43475" y="5859066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hlinkClick r:id="rId3"/>
              </a:rPr>
              <a:t>https://thinksem.com/blog/ctas-color-versus-contrast/</a:t>
            </a:r>
            <a:r>
              <a:rPr lang="en-US" sz="1100" dirty="0"/>
              <a:t>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White Space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solidFill>
                  <a:schemeClr val="hlink"/>
                </a:solidFill>
              </a:rPr>
              <a:t>Don’t forget to watch your white space</a:t>
            </a:r>
          </a:p>
          <a:p>
            <a:r>
              <a:rPr lang="en-US" altLang="en-US"/>
              <a:t>Outside white space can add an invisible border, strengthening alignment.</a:t>
            </a:r>
          </a:p>
          <a:p>
            <a:r>
              <a:rPr lang="en-US" altLang="en-US"/>
              <a:t>Interior white space can strengthen lines, or push items apart if used incorrectly.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2" name="Picture 4" descr="center alley b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188" y="200025"/>
            <a:ext cx="5875337" cy="2930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4" name="Picture 6" descr="center alley goo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3397250"/>
            <a:ext cx="5986462" cy="2986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709" name="Object 5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0260720"/>
              </p:ext>
            </p:extLst>
          </p:nvPr>
        </p:nvGraphicFramePr>
        <p:xfrm>
          <a:off x="285308" y="61932"/>
          <a:ext cx="4411663" cy="307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17" name="Image" r:id="rId3" imgW="3827972" imgH="2663732" progId="Photoshop.Image.10">
                  <p:embed/>
                </p:oleObj>
              </mc:Choice>
              <mc:Fallback>
                <p:oleObj name="Image" r:id="rId3" imgW="3827972" imgH="2663732" progId="Photoshop.Image.1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308" y="61932"/>
                        <a:ext cx="4411663" cy="307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2708" name="Picture 4" descr="garage sale goo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132" y="3132157"/>
            <a:ext cx="4652962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Alignment Thoughts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solidFill>
                  <a:schemeClr val="hlink"/>
                </a:solidFill>
              </a:rPr>
              <a:t>Every item on the page should have a visual connection with some other item.</a:t>
            </a:r>
          </a:p>
          <a:p>
            <a:r>
              <a:rPr lang="en-US" altLang="en-US">
                <a:solidFill>
                  <a:schemeClr val="hlink"/>
                </a:solidFill>
              </a:rPr>
              <a:t>Find a strong line and use it.</a:t>
            </a:r>
          </a:p>
          <a:p>
            <a:r>
              <a:rPr lang="en-US" altLang="en-US">
                <a:solidFill>
                  <a:schemeClr val="hlink"/>
                </a:solidFill>
              </a:rPr>
              <a:t>Basic purpose is to unify and organize.</a:t>
            </a:r>
          </a:p>
          <a:p>
            <a:r>
              <a:rPr lang="en-US" altLang="en-US"/>
              <a:t>Be conscious of where you place things.</a:t>
            </a:r>
          </a:p>
          <a:p>
            <a:r>
              <a:rPr lang="en-US" altLang="en-US"/>
              <a:t>Avoid using more than one alignment.</a:t>
            </a:r>
          </a:p>
          <a:p>
            <a:r>
              <a:rPr lang="en-US" altLang="en-US"/>
              <a:t>Be careful with centering.</a:t>
            </a:r>
          </a:p>
          <a:p>
            <a:r>
              <a:rPr lang="en-US" altLang="en-US"/>
              <a:t>Watch your white space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627927" y="295838"/>
            <a:ext cx="7543800" cy="1336675"/>
          </a:xfrm>
        </p:spPr>
        <p:txBody>
          <a:bodyPr>
            <a:normAutofit/>
          </a:bodyPr>
          <a:lstStyle/>
          <a:p>
            <a:r>
              <a:rPr lang="en-US" altLang="en-US" sz="5400" dirty="0">
                <a:latin typeface="+mn-lt"/>
              </a:rPr>
              <a:t>Proximity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050" y="3519247"/>
            <a:ext cx="5695950" cy="2828925"/>
          </a:xfrm>
          <a:prstGeom prst="rect">
            <a:avLst/>
          </a:prstGeom>
        </p:spPr>
      </p:pic>
      <p:pic>
        <p:nvPicPr>
          <p:cNvPr id="80898" name="Picture 2" descr="https://cdn-images-1.medium.com/max/1600/0*CKnfArJdr_YVxc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538223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004840" y="6596390"/>
            <a:ext cx="561890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https://uxplanet.org/gestalt-theory-for-ux-design-principle-of-proximity-e56b136d52d1</a:t>
            </a:r>
          </a:p>
        </p:txBody>
      </p:sp>
    </p:spTree>
    <p:extLst>
      <p:ext uri="{BB962C8B-B14F-4D97-AF65-F5344CB8AC3E}">
        <p14:creationId xmlns:p14="http://schemas.microsoft.com/office/powerpoint/2010/main" val="3858774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Proximity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altLang="en-US" dirty="0">
                <a:solidFill>
                  <a:schemeClr val="hlink"/>
                </a:solidFill>
              </a:rPr>
              <a:t>Group related items together</a:t>
            </a:r>
            <a:endParaRPr lang="en-US">
              <a:solidFill>
                <a:schemeClr val="hlink"/>
              </a:solidFill>
              <a:cs typeface="Calibri"/>
            </a:endParaRPr>
          </a:p>
          <a:p>
            <a:r>
              <a:rPr lang="en-US" altLang="en-US" dirty="0"/>
              <a:t>Do not group unrelated items</a:t>
            </a:r>
            <a:endParaRPr lang="en-US" altLang="en-US" dirty="0">
              <a:cs typeface="Calibri"/>
            </a:endParaRPr>
          </a:p>
          <a:p>
            <a:r>
              <a:rPr lang="en-US" altLang="en-US" dirty="0"/>
              <a:t>The grouping gives the reader an instant clue to the organization pattern</a:t>
            </a:r>
            <a:endParaRPr lang="en-US" altLang="en-US" dirty="0">
              <a:cs typeface="Calibri"/>
            </a:endParaRPr>
          </a:p>
          <a:p>
            <a:r>
              <a:rPr lang="en-US" altLang="en-US" dirty="0"/>
              <a:t>When items are spread out users:</a:t>
            </a:r>
            <a:endParaRPr lang="en-US" altLang="en-US" dirty="0">
              <a:cs typeface="Calibri"/>
            </a:endParaRPr>
          </a:p>
          <a:p>
            <a:pPr marL="1205865" lvl="1" indent="-474345"/>
            <a:r>
              <a:rPr lang="en-US" altLang="en-US" dirty="0"/>
              <a:t>don't know where to start reading</a:t>
            </a:r>
            <a:endParaRPr lang="en-US" altLang="en-US" dirty="0">
              <a:cs typeface="Calibri"/>
            </a:endParaRPr>
          </a:p>
          <a:p>
            <a:pPr marL="1205865" lvl="1" indent="-474345"/>
            <a:r>
              <a:rPr lang="en-US" altLang="en-US" dirty="0"/>
              <a:t>can't distinguish flow</a:t>
            </a:r>
            <a:endParaRPr lang="en-US" altLang="en-US" dirty="0">
              <a:cs typeface="Calibri"/>
            </a:endParaRPr>
          </a:p>
          <a:p>
            <a:pPr marL="1205865" lvl="1" indent="-474345"/>
            <a:r>
              <a:rPr lang="en-US" altLang="en-US" dirty="0"/>
              <a:t>eyes tend to wander, can’t be sure if everything has been read</a:t>
            </a:r>
            <a:endParaRPr lang="en-US" altLang="en-US" dirty="0">
              <a:cs typeface="Calibri"/>
            </a:endParaRPr>
          </a:p>
          <a:p>
            <a:pPr marL="1205865" lvl="1" indent="-474345"/>
            <a:r>
              <a:rPr lang="en-US" altLang="en-US" dirty="0"/>
              <a:t>are not sure when you are finished</a:t>
            </a:r>
            <a:endParaRPr lang="en-US" altLang="en-US" dirty="0"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577850" indent="-577850"/>
            <a:r>
              <a:rPr lang="en-US" altLang="en-US" dirty="0">
                <a:solidFill>
                  <a:schemeClr val="tx1"/>
                </a:solidFill>
              </a:rPr>
              <a:t>Closeness Implies Relationship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164465" indent="0">
              <a:buNone/>
            </a:pPr>
            <a:r>
              <a:rPr lang="en-US" altLang="en-US" dirty="0"/>
              <a:t>By grouping items the appear more organized</a:t>
            </a:r>
          </a:p>
          <a:p>
            <a:pPr marL="164465" indent="0">
              <a:buNone/>
            </a:pPr>
            <a:r>
              <a:rPr lang="en-US" altLang="en-US" dirty="0"/>
              <a:t>Users know where to start and stop reading</a:t>
            </a:r>
            <a:endParaRPr lang="en-US" altLang="en-US" dirty="0">
              <a:cs typeface="Calibri"/>
            </a:endParaRPr>
          </a:p>
          <a:p>
            <a:pPr marL="164465" indent="0">
              <a:buNone/>
            </a:pPr>
            <a:r>
              <a:rPr lang="en-US" altLang="en-US" dirty="0"/>
              <a:t>White space can be more effective</a:t>
            </a:r>
          </a:p>
          <a:p>
            <a:pPr marL="164465" indent="0">
              <a:buNone/>
            </a:pPr>
            <a:r>
              <a:rPr lang="en-US" altLang="en-US" dirty="0">
                <a:solidFill>
                  <a:schemeClr val="hlink"/>
                </a:solidFill>
              </a:rPr>
              <a:t>Establish relationships through closeness,</a:t>
            </a:r>
            <a:endParaRPr lang="en-US" altLang="en-US" dirty="0">
              <a:solidFill>
                <a:schemeClr val="hlink"/>
              </a:solidFill>
              <a:cs typeface="Calibri"/>
            </a:endParaRPr>
          </a:p>
          <a:p>
            <a:pPr marL="164465" indent="0">
              <a:buNone/>
            </a:pPr>
            <a:endParaRPr lang="en-US" altLang="en-US" dirty="0">
              <a:solidFill>
                <a:schemeClr val="hlink"/>
              </a:solidFill>
            </a:endParaRPr>
          </a:p>
          <a:p>
            <a:pPr marL="164465" indent="0">
              <a:buNone/>
            </a:pPr>
            <a:endParaRPr lang="en-US" altLang="en-US" dirty="0">
              <a:solidFill>
                <a:schemeClr val="hlink"/>
              </a:solidFill>
              <a:cs typeface="Calibri"/>
            </a:endParaRPr>
          </a:p>
          <a:p>
            <a:pPr marL="164465" indent="0">
              <a:buNone/>
            </a:pPr>
            <a:endParaRPr lang="en-US" altLang="en-US" dirty="0">
              <a:solidFill>
                <a:schemeClr val="hlink"/>
              </a:solidFill>
              <a:cs typeface="Calibri"/>
            </a:endParaRPr>
          </a:p>
          <a:p>
            <a:pPr marL="164465" indent="0">
              <a:buNone/>
            </a:pPr>
            <a:endParaRPr lang="en-US" altLang="en-US" dirty="0">
              <a:solidFill>
                <a:schemeClr val="hlink"/>
              </a:solidFill>
            </a:endParaRPr>
          </a:p>
          <a:p>
            <a:pPr marL="164465" indent="0">
              <a:buNone/>
            </a:pPr>
            <a:r>
              <a:rPr lang="en-US" altLang="en-US" dirty="0">
                <a:solidFill>
                  <a:schemeClr val="accent2"/>
                </a:solidFill>
              </a:rPr>
              <a:t>or a lack of closeness</a:t>
            </a:r>
            <a:endParaRPr lang="en-US" altLang="en-US">
              <a:solidFill>
                <a:schemeClr val="accent2"/>
              </a:solidFill>
              <a:cs typeface="Calibri" panose="020F0502020204030204"/>
            </a:endParaRPr>
          </a:p>
          <a:p>
            <a:pPr marL="1388745" lvl="2" indent="-474345"/>
            <a:endParaRPr lang="en-US" altLang="en-US" dirty="0">
              <a:solidFill>
                <a:schemeClr val="hlink"/>
              </a:solidFill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2" y="68963"/>
            <a:ext cx="5079477" cy="27395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741" y="2875224"/>
            <a:ext cx="5302988" cy="342101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812683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4F87033E-0D5F-4A5A-AC3B-D629DB03C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66175"/>
            <a:ext cx="8785273" cy="54776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D617A7-08D6-4428-92EE-73CD53F96B07}"/>
              </a:ext>
            </a:extLst>
          </p:cNvPr>
          <p:cNvSpPr txBox="1"/>
          <p:nvPr/>
        </p:nvSpPr>
        <p:spPr>
          <a:xfrm>
            <a:off x="3807510" y="5636309"/>
            <a:ext cx="5338688" cy="25391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hlinkClick r:id="rId3"/>
              </a:rPr>
              <a:t>https://www.flottmanco.com/4-basic-design-principles-every-business-owner-should-know/</a:t>
            </a:r>
            <a:r>
              <a:rPr lang="en-US" sz="105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152933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principle of Contrast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>
          <a:xfrm>
            <a:off x="822960" y="1847850"/>
            <a:ext cx="7772400" cy="5457825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altLang="en-US" sz="2400" dirty="0">
                <a:solidFill>
                  <a:schemeClr val="hlink"/>
                </a:solidFill>
              </a:rPr>
              <a:t>If two items are not exactly the same, make them different.  REALLY DIFFERENT!</a:t>
            </a:r>
            <a:endParaRPr lang="en-US" dirty="0">
              <a:solidFill>
                <a:schemeClr val="hlink"/>
              </a:solidFill>
            </a:endParaRPr>
          </a:p>
          <a:p>
            <a:r>
              <a:rPr lang="en-US" altLang="en-US" sz="2400" dirty="0"/>
              <a:t>How?</a:t>
            </a:r>
            <a:endParaRPr lang="en-US" dirty="0">
              <a:cs typeface="Calibri"/>
            </a:endParaRPr>
          </a:p>
          <a:p>
            <a:pPr marL="566420" lvl="2"/>
            <a:r>
              <a:rPr lang="en-US" altLang="en-US" sz="2100" dirty="0"/>
              <a:t>Font size (large and small)</a:t>
            </a:r>
            <a:endParaRPr lang="en-US" altLang="en-US" sz="2100" dirty="0">
              <a:cs typeface="Calibri"/>
            </a:endParaRPr>
          </a:p>
          <a:p>
            <a:pPr marL="566420" lvl="2"/>
            <a:r>
              <a:rPr lang="en-US" altLang="en-US" sz="2100" dirty="0"/>
              <a:t>Font face </a:t>
            </a:r>
            <a:r>
              <a:rPr lang="en-US" altLang="en-US" sz="1800" dirty="0"/>
              <a:t>(graceful old style serif against new bold sans serif)</a:t>
            </a:r>
            <a:endParaRPr lang="en-US" altLang="en-US" sz="1800" dirty="0">
              <a:cs typeface="Calibri"/>
            </a:endParaRPr>
          </a:p>
          <a:p>
            <a:pPr marL="566420" lvl="2"/>
            <a:r>
              <a:rPr lang="en-US" altLang="en-US" sz="2100" dirty="0"/>
              <a:t>Thin lines and thick lines</a:t>
            </a:r>
            <a:endParaRPr lang="en-US" altLang="en-US" sz="2100" dirty="0">
              <a:cs typeface="Calibri"/>
            </a:endParaRPr>
          </a:p>
          <a:p>
            <a:pPr marL="566420" lvl="2"/>
            <a:r>
              <a:rPr lang="en-US" altLang="en-US" sz="2100" dirty="0"/>
              <a:t>Cool colors against warm colors, dark against light.</a:t>
            </a:r>
            <a:endParaRPr lang="en-US" altLang="en-US" sz="2100" dirty="0">
              <a:cs typeface="Calibri"/>
            </a:endParaRPr>
          </a:p>
          <a:p>
            <a:pPr marL="566420" lvl="2"/>
            <a:r>
              <a:rPr lang="en-US" altLang="en-US" sz="2100" dirty="0"/>
              <a:t>Shape (tall and narrow against short and wide), geometric.</a:t>
            </a:r>
            <a:endParaRPr lang="en-US" altLang="en-US" sz="2100" dirty="0">
              <a:cs typeface="Calibri"/>
            </a:endParaRPr>
          </a:p>
          <a:p>
            <a:pPr marL="566420" lvl="2"/>
            <a:r>
              <a:rPr lang="en-US" altLang="en-US" sz="2100" dirty="0"/>
              <a:t>Wide and narrow spacing</a:t>
            </a:r>
            <a:endParaRPr lang="en-US" altLang="en-US" sz="2100" dirty="0">
              <a:cs typeface="Calibri"/>
            </a:endParaRPr>
          </a:p>
          <a:p>
            <a:pPr marL="566420" lvl="2"/>
            <a:r>
              <a:rPr lang="en-US" altLang="en-US" sz="2100" dirty="0"/>
              <a:t>Smooth texture and rough texture</a:t>
            </a:r>
            <a:endParaRPr lang="en-US" altLang="en-US" sz="2100" dirty="0"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822960" y="-75717"/>
            <a:ext cx="7543800" cy="1450757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Which did you look at first?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54276" name="Picture 4" descr="another contrast po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75" y="1531938"/>
            <a:ext cx="3671888" cy="468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7" name="Picture 5" descr="another contrast goo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172" y="1549982"/>
            <a:ext cx="3684588" cy="461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Compare/Contrast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>
          <a:xfrm>
            <a:off x="822960" y="1950509"/>
            <a:ext cx="7543801" cy="4023360"/>
          </a:xfrm>
          <a:noFill/>
          <a:ln/>
        </p:spPr>
        <p:txBody>
          <a:bodyPr>
            <a:normAutofit fontScale="92500" lnSpcReduction="10000"/>
          </a:bodyPr>
          <a:lstStyle/>
          <a:p>
            <a:pPr>
              <a:lnSpc>
                <a:spcPct val="200000"/>
              </a:lnSpc>
            </a:pPr>
            <a:r>
              <a:rPr lang="en-US" altLang="en-US" dirty="0"/>
              <a:t>Both news letters are neat.</a:t>
            </a:r>
          </a:p>
          <a:p>
            <a:pPr>
              <a:lnSpc>
                <a:spcPct val="200000"/>
              </a:lnSpc>
            </a:pPr>
            <a:r>
              <a:rPr lang="en-US" altLang="en-US" dirty="0"/>
              <a:t>Both are arranged the same.</a:t>
            </a:r>
          </a:p>
          <a:p>
            <a:pPr>
              <a:lnSpc>
                <a:spcPct val="200000"/>
              </a:lnSpc>
            </a:pPr>
            <a:r>
              <a:rPr lang="en-US" altLang="en-US" dirty="0"/>
              <a:t>The info is the same.</a:t>
            </a:r>
          </a:p>
          <a:p>
            <a:pPr>
              <a:lnSpc>
                <a:spcPct val="200000"/>
              </a:lnSpc>
            </a:pPr>
            <a:endParaRPr lang="en-US" altLang="en-US" dirty="0"/>
          </a:p>
          <a:p>
            <a:pPr>
              <a:lnSpc>
                <a:spcPct val="200000"/>
              </a:lnSpc>
            </a:pPr>
            <a:r>
              <a:rPr lang="en-US" altLang="en-US" dirty="0"/>
              <a:t>The difference is the </a:t>
            </a:r>
            <a:r>
              <a:rPr lang="en-US" altLang="en-US" sz="3200" b="1" dirty="0">
                <a:latin typeface="Impact" panose="020B0806030902050204" pitchFamily="34" charset="0"/>
                <a:cs typeface="GothicG" pitchFamily="2" charset="0"/>
              </a:rPr>
              <a:t>contrast</a:t>
            </a:r>
            <a:r>
              <a:rPr lang="en-US" altLang="en-US" sz="3200" b="1" dirty="0">
                <a:latin typeface="Viner Hand ITC" panose="03070502030502020203" pitchFamily="66" charset="0"/>
                <a:cs typeface="GothicG" pitchFamily="2" charset="0"/>
              </a:rPr>
              <a:t>.</a:t>
            </a:r>
          </a:p>
        </p:txBody>
      </p:sp>
      <p:pic>
        <p:nvPicPr>
          <p:cNvPr id="4" name="Picture 4" descr="another contrast poo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128" y="2383702"/>
            <a:ext cx="1873917" cy="239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another contrast goo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362" y="2383702"/>
            <a:ext cx="1880398" cy="235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8" name="Picture 4" descr="resume low contra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3" y="730250"/>
            <a:ext cx="3752850" cy="482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9" name="Picture 5" descr="resume high contra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730250"/>
            <a:ext cx="3700462" cy="478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Make it obvious….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altLang="en-US" dirty="0">
                <a:solidFill>
                  <a:schemeClr val="hlink"/>
                </a:solidFill>
              </a:rPr>
              <a:t>A reader should be able to glance at a document and understand what is going on.</a:t>
            </a:r>
          </a:p>
          <a:p>
            <a:r>
              <a:rPr lang="en-US" altLang="en-US" dirty="0"/>
              <a:t>Information can be organized, but blend together. This can make the content unclear at first. </a:t>
            </a:r>
          </a:p>
          <a:p>
            <a:r>
              <a:rPr lang="en-US" altLang="en-US" dirty="0">
                <a:solidFill>
                  <a:schemeClr val="hlink"/>
                </a:solidFill>
              </a:rPr>
              <a:t>Make the contrast as obvious as possible. Wimpy contrast can look like a mistake.</a:t>
            </a:r>
          </a:p>
          <a:p>
            <a:r>
              <a:rPr lang="en-US" altLang="en-US" dirty="0"/>
              <a:t>Elements that are made to contrast may not contrast enough. </a:t>
            </a:r>
            <a:endParaRPr lang="en-US" altLang="en-US" dirty="0"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Make it obvious…</a:t>
            </a:r>
          </a:p>
        </p:txBody>
      </p:sp>
      <p:pic>
        <p:nvPicPr>
          <p:cNvPr id="59397" name="Picture 5" descr="rules low contra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2174875"/>
            <a:ext cx="4075113" cy="343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398" name="Picture 6" descr="rules of lif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588" y="2176463"/>
            <a:ext cx="4148137" cy="344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1984</TotalTime>
  <Words>728</Words>
  <Application>Microsoft Office PowerPoint</Application>
  <PresentationFormat>On-screen Show (4:3)</PresentationFormat>
  <Paragraphs>136</Paragraphs>
  <Slides>38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Arial</vt:lpstr>
      <vt:lpstr>Arial Black</vt:lpstr>
      <vt:lpstr>Calibri</vt:lpstr>
      <vt:lpstr>Calibri Light</vt:lpstr>
      <vt:lpstr>GothicG</vt:lpstr>
      <vt:lpstr>Impact</vt:lpstr>
      <vt:lpstr>Roboto</vt:lpstr>
      <vt:lpstr>Viner Hand ITC</vt:lpstr>
      <vt:lpstr>Wingdings</vt:lpstr>
      <vt:lpstr>Retrospect</vt:lpstr>
      <vt:lpstr>Image</vt:lpstr>
      <vt:lpstr>Some Basic  Principles of Design</vt:lpstr>
      <vt:lpstr>Crap Principles</vt:lpstr>
      <vt:lpstr>Contrast</vt:lpstr>
      <vt:lpstr>The principle of Contrast</vt:lpstr>
      <vt:lpstr>Which did you look at first?</vt:lpstr>
      <vt:lpstr>Compare/Contrast</vt:lpstr>
      <vt:lpstr>PowerPoint Presentation</vt:lpstr>
      <vt:lpstr>Make it obvious….</vt:lpstr>
      <vt:lpstr>Make it obvious…</vt:lpstr>
      <vt:lpstr>Shapes can be fun too!</vt:lpstr>
      <vt:lpstr>Horizontal vs Vertical</vt:lpstr>
      <vt:lpstr>Oh the Drama…</vt:lpstr>
      <vt:lpstr>PowerPoint Presentation</vt:lpstr>
      <vt:lpstr>Emphasize Important Things</vt:lpstr>
      <vt:lpstr>Repetition</vt:lpstr>
      <vt:lpstr>The principle of Repetition states…</vt:lpstr>
      <vt:lpstr>What does it add?</vt:lpstr>
      <vt:lpstr>Headlines, for instance</vt:lpstr>
      <vt:lpstr>Letterhead/Business Identity</vt:lpstr>
      <vt:lpstr>What elements are repeated?</vt:lpstr>
      <vt:lpstr>Less is more…</vt:lpstr>
      <vt:lpstr>Repetition in a Nutshell</vt:lpstr>
      <vt:lpstr>Alignment</vt:lpstr>
      <vt:lpstr>The principle of Alignment states…</vt:lpstr>
      <vt:lpstr>Example</vt:lpstr>
      <vt:lpstr>Center Alignment</vt:lpstr>
      <vt:lpstr>PowerPoint Presentation</vt:lpstr>
      <vt:lpstr>Mixing Alignments</vt:lpstr>
      <vt:lpstr>Example</vt:lpstr>
      <vt:lpstr>White Space</vt:lpstr>
      <vt:lpstr>PowerPoint Presentation</vt:lpstr>
      <vt:lpstr>PowerPoint Presentation</vt:lpstr>
      <vt:lpstr>Alignment Thoughts</vt:lpstr>
      <vt:lpstr>Proximity</vt:lpstr>
      <vt:lpstr>Proximity</vt:lpstr>
      <vt:lpstr>Closeness Implies Relationship</vt:lpstr>
      <vt:lpstr>PowerPoint Presentation</vt:lpstr>
      <vt:lpstr>PowerPoint Presentation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Principles of Design</dc:title>
  <dc:creator>ACHS</dc:creator>
  <cp:lastModifiedBy>Noone, Veronica J.</cp:lastModifiedBy>
  <cp:revision>171</cp:revision>
  <dcterms:created xsi:type="dcterms:W3CDTF">2007-08-14T15:01:15Z</dcterms:created>
  <dcterms:modified xsi:type="dcterms:W3CDTF">2019-02-14T14:09:36Z</dcterms:modified>
</cp:coreProperties>
</file>